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0" r:id="rId3"/>
    <p:sldId id="261" r:id="rId4"/>
    <p:sldId id="274" r:id="rId5"/>
    <p:sldId id="275" r:id="rId6"/>
    <p:sldId id="264" r:id="rId7"/>
    <p:sldId id="267" r:id="rId8"/>
    <p:sldId id="269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197EAE-6825-4F7F-802B-E59C258A28D7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2377C7-1144-4E35-A183-47D3E8530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640960" cy="24482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табу в советском выездном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туризме</a:t>
            </a:r>
            <a:r>
              <a:rPr lang="ru-RU" sz="24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effectLst/>
              </a:rPr>
            </a:br>
            <a:r>
              <a:rPr lang="ru-RU" sz="2400" dirty="0" smtClean="0">
                <a:solidFill>
                  <a:srgbClr val="FFC000"/>
                </a:solidFill>
                <a:effectLst/>
              </a:rPr>
              <a:t>Доклад на </a:t>
            </a:r>
            <a:r>
              <a:rPr lang="ru-RU" sz="2400" dirty="0" smtClean="0">
                <a:solidFill>
                  <a:srgbClr val="FFC000"/>
                </a:solidFill>
              </a:rPr>
              <a:t>международной научной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конференции «Мифологические модели и ритуальное поведение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в советском и постсоветском пространстве» (Москва, 26-28 сентября 2013 </a:t>
            </a:r>
            <a:r>
              <a:rPr lang="ru-RU" sz="2000" dirty="0" smtClean="0">
                <a:solidFill>
                  <a:srgbClr val="FFC000"/>
                </a:solidFill>
              </a:rPr>
              <a:t>г</a:t>
            </a:r>
            <a:r>
              <a:rPr lang="ru-RU" sz="2400" dirty="0" smtClean="0">
                <a:solidFill>
                  <a:srgbClr val="FFC000"/>
                </a:solidFill>
              </a:rPr>
              <a:t>.)</a:t>
            </a:r>
            <a:endParaRPr lang="ru-RU" sz="2400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768752" cy="12485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Орлов Игорь Борисович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кафедра политического поведения НИУ-ВШЭ (Москва)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ntu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445224"/>
            <a:ext cx="1295115" cy="116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01208"/>
            <a:ext cx="24819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/>
              </a:rPr>
              <a:t>Выводы</a:t>
            </a:r>
            <a:endParaRPr lang="ru-RU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/>
              <a:t>расширение числа и категорий туристов несколько снижало уровень требований к кандидатам на зарубежные поездки;</a:t>
            </a:r>
          </a:p>
          <a:p>
            <a:pPr algn="ctr"/>
            <a:r>
              <a:rPr lang="ru-RU" sz="2600" b="1" dirty="0" smtClean="0"/>
              <a:t>запреты стали частью механизма самоограничения советского человека;</a:t>
            </a:r>
          </a:p>
          <a:p>
            <a:pPr algn="ctr"/>
            <a:r>
              <a:rPr lang="ru-RU" sz="2600" b="1" dirty="0" smtClean="0"/>
              <a:t>регламентация принимала характер ритуала, негласного договора власти и населения о соблюдении основных правил поведения - политической бдительности и идеологической выдержанности;</a:t>
            </a:r>
          </a:p>
          <a:p>
            <a:pPr algn="ctr"/>
            <a:r>
              <a:rPr lang="ru-RU" sz="2600" b="1" dirty="0" smtClean="0"/>
              <a:t> на закате советской эпохи власть продолжала регламентировать «кодекс поведения», но границы запретов (особенно в отношении шопинга) становились все более подвижными.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900113" y="188912"/>
            <a:ext cx="7772400" cy="8638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/>
              </a:rPr>
              <a:t>Источниковая база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844824"/>
            <a:ext cx="8713787" cy="475282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РГАСПИ</a:t>
            </a:r>
          </a:p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Ф. 1М. ЦК ВЛКСМ</a:t>
            </a:r>
          </a:p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Ф. 5М. Бюро международного молодежного туризма «Спутник»</a:t>
            </a:r>
          </a:p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ГА РФ</a:t>
            </a:r>
          </a:p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Ф. Р-9612. Учреждения по руководству иностранным туризмом в СССР (Объединенный фонд) </a:t>
            </a:r>
          </a:p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Ф. Р-9520. Центральный совет по туризму и экскурсиям ВЦСПС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912"/>
            <a:ext cx="8568630" cy="1079848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effectLst/>
              </a:rPr>
              <a:t>Методологический подход - неоинституционализм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435975" cy="489627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Основные положения: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институты как формальные и неформальные правила взаимодействия;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рациональность индивидов ограничена неполнотой информации;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склонность к оппортунистическому поведению;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внимания на отношениях, складывающихся внутри организаций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effectLst/>
              </a:rPr>
              <a:t>Статистика зарубежного туризма в СССР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4" y="1412875"/>
          <a:ext cx="8424937" cy="5184477"/>
        </p:xfrm>
        <a:graphic>
          <a:graphicData uri="http://schemas.openxmlformats.org/drawingml/2006/table">
            <a:tbl>
              <a:tblPr/>
              <a:tblGrid>
                <a:gridCol w="2807335"/>
                <a:gridCol w="2810268"/>
                <a:gridCol w="2807334"/>
              </a:tblGrid>
              <a:tr h="19558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Прибытие иностранных граждан в СССР (тыс.)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Поездки советских граждан за рубеж (тыс.)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486 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323850" y="188912"/>
            <a:ext cx="8568630" cy="863824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effectLst/>
              </a:rPr>
              <a:t>Специфика советского выездного туризма в 1955-1985 </a:t>
            </a:r>
            <a:r>
              <a:rPr lang="ru-RU" sz="2400" b="1" dirty="0" smtClean="0">
                <a:solidFill>
                  <a:srgbClr val="FF0000"/>
                </a:solidFill>
                <a:effectLst/>
              </a:rPr>
              <a:t>гг.</a:t>
            </a:r>
            <a:endParaRPr lang="ru-RU" sz="28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856984" cy="554461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80% советских туристы посещали соцстраны: большинство туристов отправлялись отдыхать в Болгарию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среди капстран 1-е место по посещению занимала Финляндия, а среди развивающихся стран особой популярностью пользовалась Индия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весь указанный период объемы въездного туризма постоянно превышали размеры выездного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 молодежном туризме доминировал туристский обмен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таможенные правила, определявшие количество вещей, которое человек мог вывезти из страны: 400 г черной икры, 1 литр ликероводочной продукции, 2 литра вина, 250 штук сигарет и папирос, 1 радиоприемник на семью, 2 фотоаппарата на одно лицо, 1 обручальное кольцо и не более 2 колец с драгоценными камнями у одной женщины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084888" y="1628775"/>
            <a:ext cx="2519560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Интурист</a:t>
            </a:r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>
            <a:off x="395536" y="1196753"/>
            <a:ext cx="2232248" cy="144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совпроф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1881" y="1052736"/>
            <a:ext cx="1944216" cy="2158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Комиссия по выезду за границу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2555776" y="1628800"/>
            <a:ext cx="1079598" cy="576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364088" y="2060848"/>
            <a:ext cx="86367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75856" y="5301208"/>
            <a:ext cx="1922835" cy="1274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КГБ </a:t>
            </a:r>
            <a:r>
              <a:rPr lang="ru-RU" sz="2800" b="1" dirty="0" smtClean="0">
                <a:solidFill>
                  <a:srgbClr val="FF0000"/>
                </a:solidFill>
              </a:rPr>
              <a:t>СССР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68313" y="3356992"/>
            <a:ext cx="2159471" cy="1130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обком ВЛКСМ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483768" y="3573016"/>
            <a:ext cx="792088" cy="773113"/>
          </a:xfrm>
          <a:prstGeom prst="rightArrow">
            <a:avLst>
              <a:gd name="adj1" fmla="val 19785"/>
              <a:gd name="adj2" fmla="val 481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788024" y="3887004"/>
            <a:ext cx="1368152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3848" y="3501008"/>
            <a:ext cx="16561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ЦК ВЛКСМ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84168" y="364502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Спутник</a:t>
            </a:r>
            <a:endParaRPr lang="ru-RU" sz="2800" b="1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Организационная основа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3177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Идеологическая основа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5" cy="590438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dirty="0" smtClean="0"/>
              <a:t>Прослушивание лекций сотрудников «Интуриста» или «Спутника»</a:t>
            </a:r>
          </a:p>
          <a:p>
            <a:pPr algn="ctr" eaLnBrk="1" hangingPunct="1">
              <a:defRPr/>
            </a:pPr>
            <a:r>
              <a:rPr lang="ru-RU" sz="2400" b="1" dirty="0" smtClean="0"/>
              <a:t>Инструктивные беседы и собеседования в «Интуристе», КМО СССР и КГБ СССР</a:t>
            </a:r>
          </a:p>
          <a:p>
            <a:pPr algn="ctr" eaLnBrk="1" hangingPunct="1">
              <a:defRPr/>
            </a:pPr>
            <a:r>
              <a:rPr lang="ru-RU" sz="2400" b="1" dirty="0" smtClean="0"/>
              <a:t>Специальные беседы старших групп с туристами</a:t>
            </a:r>
          </a:p>
          <a:p>
            <a:pPr algn="ctr" eaLnBrk="1" hangingPunct="1">
              <a:defRPr/>
            </a:pPr>
            <a:r>
              <a:rPr lang="ru-RU" sz="2400" b="1" dirty="0" smtClean="0"/>
              <a:t>Книга «СССР: 100 вопросов и ответов»</a:t>
            </a:r>
          </a:p>
          <a:p>
            <a:pPr algn="ctr" eaLnBrk="1" hangingPunct="1">
              <a:defRPr/>
            </a:pPr>
            <a:r>
              <a:rPr lang="ru-RU" sz="2400" b="1" dirty="0" smtClean="0"/>
              <a:t>Подписание перед поездкой особой бумаги с обязательством «неуклонно … соблюдать интересы Советского государства, строго хранить его государственную тайну, быть безупречным в своем личном поведении, высоко держать честь и достоинство гражданина СССР»</a:t>
            </a:r>
          </a:p>
          <a:p>
            <a:pPr algn="ctr" eaLnBrk="1" hangingPunct="1">
              <a:defRPr/>
            </a:pPr>
            <a:r>
              <a:rPr lang="ru-RU" sz="2400" b="1" dirty="0" smtClean="0"/>
              <a:t>Специфические объекты показа</a:t>
            </a:r>
          </a:p>
          <a:p>
            <a:pPr algn="ctr" eaLnBrk="1" hangingPunct="1">
              <a:defRPr/>
            </a:pPr>
            <a:r>
              <a:rPr lang="ru-RU" sz="2400" b="1" dirty="0" smtClean="0"/>
              <a:t>Практика постоянного информационного влияния во время поездки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107504" y="188912"/>
            <a:ext cx="8856983" cy="1223864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ИНСТРУКЦИЯ РУКОВОДИТЕЛЮ ГРУППЫ СОВЕТСКИХ МОЛОДЫХ ТУРИСТОВ,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ВЫЕЗЖАЮЩИХ ЗА ГРАНИЦУ (1960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г.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484784"/>
            <a:ext cx="8856663" cy="5184304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РУКОВОДИТЕЛЯ ГРУППЫ ПРИ ПОДГОТОВКЕ К ВЫЕЗДУ ЗА ГРАНИЦУ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>
                <a:solidFill>
                  <a:schemeClr val="tx1"/>
                </a:solidFill>
              </a:rPr>
              <a:t>3. Обеспечить участие всех отъезжающих туристов в инструктивных беседах, которые проводятся перед отъездом группы в обкоме, крайкоме комсомола, ЦК ЛКСМ союзной республики и Бюро международного молодежного туризма.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РУКОВОДИТЕЛЯ ГРУППЫ ЗА ГРАНИЦЕЙ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>
                <a:solidFill>
                  <a:schemeClr val="tx1"/>
                </a:solidFill>
              </a:rPr>
              <a:t>2. Поддерживать во время поездки необходимый порядок и дисциплину, предотвращать попытки нарушения норм поведения в группе. В случае недостойного поведения отдельных туристов срочно информировать об этом Советское Посольство.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>
                <a:solidFill>
                  <a:schemeClr val="tx1"/>
                </a:solidFill>
              </a:rPr>
              <a:t>3. Принимать активное участие в беседах туристов с местным населением и способствовать тому, чтобы на заданные вопросы туристы давали правильные ответы о жизни в Советском Союзе.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>
                <a:solidFill>
                  <a:schemeClr val="tx1"/>
                </a:solidFill>
              </a:rPr>
              <a:t>5. Во время пребывания за границей быть бдительным и предостерегать туристов от возможных случаев провокации со стороны враждебных и нелояльных по отношению к советским людям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5040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</a:rPr>
              <a:t>10 табу советского туриста за границей</a:t>
            </a:r>
            <a:endParaRPr lang="ru-RU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Нет, ребята–демократы, только чай</a:t>
            </a:r>
          </a:p>
          <a:p>
            <a:pPr algn="ctr"/>
            <a:r>
              <a:rPr lang="ru-RU" b="1" dirty="0" smtClean="0"/>
              <a:t>Живя в комфорте, экономь, но не дури</a:t>
            </a:r>
          </a:p>
          <a:p>
            <a:pPr algn="ctr"/>
            <a:r>
              <a:rPr lang="ru-RU" b="1" dirty="0" smtClean="0"/>
              <a:t>Опасайся пуще глаза ты внебрачных связей там </a:t>
            </a:r>
          </a:p>
          <a:p>
            <a:pPr algn="ctr"/>
            <a:r>
              <a:rPr lang="ru-RU" b="1" dirty="0" smtClean="0"/>
              <a:t>А потусторонних связей  чтобы — ни–</a:t>
            </a:r>
            <a:r>
              <a:rPr lang="ru-RU" b="1" dirty="0" err="1" smtClean="0"/>
              <a:t>ни</a:t>
            </a:r>
            <a:r>
              <a:rPr lang="ru-RU" b="1" dirty="0" smtClean="0"/>
              <a:t>–</a:t>
            </a:r>
            <a:r>
              <a:rPr lang="ru-RU" b="1" dirty="0" err="1" smtClean="0"/>
              <a:t>ни</a:t>
            </a:r>
            <a:r>
              <a:rPr lang="ru-RU" b="1" dirty="0" smtClean="0"/>
              <a:t>!</a:t>
            </a:r>
          </a:p>
          <a:p>
            <a:pPr algn="ctr"/>
            <a:r>
              <a:rPr lang="ru-RU" b="1" dirty="0" smtClean="0"/>
              <a:t>Бить не нужно, а не вникнут — разъяснять</a:t>
            </a:r>
          </a:p>
          <a:p>
            <a:pPr algn="ctr"/>
            <a:r>
              <a:rPr lang="ru-RU" b="1" dirty="0" smtClean="0"/>
              <a:t>Ты уж их, браток, попробуй хоть немного уважать</a:t>
            </a:r>
          </a:p>
          <a:p>
            <a:pPr algn="ctr"/>
            <a:r>
              <a:rPr lang="ru-RU" b="1" dirty="0" smtClean="0"/>
              <a:t>И влияниям подвержен будто Запада</a:t>
            </a:r>
          </a:p>
          <a:p>
            <a:pPr algn="ctr"/>
            <a:r>
              <a:rPr lang="ru-RU" b="1" dirty="0" smtClean="0"/>
              <a:t>Чтоб не вздумал жить там сдуру, как у нас</a:t>
            </a:r>
          </a:p>
          <a:p>
            <a:pPr algn="ctr"/>
            <a:r>
              <a:rPr lang="ru-RU" b="1" dirty="0" smtClean="0"/>
              <a:t> От подарков их сурово отвернись</a:t>
            </a:r>
          </a:p>
          <a:p>
            <a:pPr algn="ctr"/>
            <a:r>
              <a:rPr lang="ru-RU" b="1" dirty="0" smtClean="0"/>
              <a:t>Значит, личность может даже заподозрить в шпионаже!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591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Роль табу в советском выездном туризме Доклад на международной научной конференции «Мифологические модели и ритуальное поведение в советском и постсоветском пространстве» (Москва, 26-28 сентября 2013 г.)</vt:lpstr>
      <vt:lpstr>Источниковая база</vt:lpstr>
      <vt:lpstr>Методологический подход - неоинституционализм</vt:lpstr>
      <vt:lpstr>Статистика зарубежного туризма в СССР</vt:lpstr>
      <vt:lpstr>Специфика советского выездного туризма в 1955-1985 гг.</vt:lpstr>
      <vt:lpstr>Слайд 6</vt:lpstr>
      <vt:lpstr>Идеологическая основа</vt:lpstr>
      <vt:lpstr>ИНСТРУКЦИЯ РУКОВОДИТЕЛЮ ГРУППЫ СОВЕТСКИХ МОЛОДЫХ ТУРИСТОВ,  ВЫЕЗЖАЮЩИХ ЗА ГРАНИЦУ (1960 г.)</vt:lpstr>
      <vt:lpstr>10 табу советского туриста за границей</vt:lpstr>
      <vt:lpstr>Выводы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табу в советском выездном туризме</dc:title>
  <dc:creator>User</dc:creator>
  <cp:lastModifiedBy>User</cp:lastModifiedBy>
  <cp:revision>13</cp:revision>
  <dcterms:created xsi:type="dcterms:W3CDTF">2013-09-23T20:20:27Z</dcterms:created>
  <dcterms:modified xsi:type="dcterms:W3CDTF">2015-03-02T16:01:05Z</dcterms:modified>
</cp:coreProperties>
</file>